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6"/>
  </p:notesMasterIdLst>
  <p:handoutMasterIdLst>
    <p:handoutMasterId r:id="rId17"/>
  </p:handoutMasterIdLst>
  <p:sldIdLst>
    <p:sldId id="256" r:id="rId5"/>
    <p:sldId id="776" r:id="rId6"/>
    <p:sldId id="785" r:id="rId7"/>
    <p:sldId id="842" r:id="rId8"/>
    <p:sldId id="846" r:id="rId9"/>
    <p:sldId id="847" r:id="rId10"/>
    <p:sldId id="848" r:id="rId11"/>
    <p:sldId id="849" r:id="rId12"/>
    <p:sldId id="850" r:id="rId13"/>
    <p:sldId id="851" r:id="rId14"/>
    <p:sldId id="784" r:id="rId15"/>
  </p:sldIdLst>
  <p:sldSz cx="9144000" cy="6858000" type="screen4x3"/>
  <p:notesSz cx="9928225" cy="6797675"/>
  <p:custDataLst>
    <p:tags r:id="rId1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336481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69862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7250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978103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138050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6350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3536048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5.xml"/><Relationship Id="rId7" Type="http://schemas.openxmlformats.org/officeDocument/2006/relationships/slide" Target="../slides/slide7.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3.jpeg"/><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876256" y="620688"/>
            <a:ext cx="83768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Assessment</a:t>
            </a:r>
            <a:endParaRPr lang="en-GB" sz="105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342" y="620688"/>
            <a:ext cx="155209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3.1 – Stakeholder Roles</a:t>
            </a:r>
            <a:endParaRPr lang="en-GB" sz="105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5748170" y="620688"/>
            <a:ext cx="1087349" cy="357190"/>
          </a:xfrm>
          <a:prstGeom prst="round2SameRect">
            <a:avLst/>
          </a:prstGeom>
          <a:gradFill>
            <a:gsLst>
              <a:gs pos="0">
                <a:schemeClr val="tx2">
                  <a:lumMod val="75000"/>
                </a:schemeClr>
              </a:gs>
              <a:gs pos="50000">
                <a:schemeClr val="accent1">
                  <a:lumMod val="75000"/>
                </a:schemeClr>
              </a:gs>
              <a:gs pos="70000">
                <a:schemeClr val="tx2">
                  <a:lumMod val="60000"/>
                  <a:lumOff val="40000"/>
                </a:schemeClr>
              </a:gs>
              <a:gs pos="100000">
                <a:schemeClr val="accent1">
                  <a:lumMod val="60000"/>
                  <a:lumOff val="4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D1.2 –</a:t>
            </a:r>
            <a:r>
              <a:rPr lang="en-GB" sz="1050" b="1" baseline="0" dirty="0" smtClean="0">
                <a:latin typeface="Arial" panose="020B0604020202020204" pitchFamily="34" charset="0"/>
                <a:cs typeface="Arial" panose="020B0604020202020204" pitchFamily="34" charset="0"/>
              </a:rPr>
              <a:t> Feedback</a:t>
            </a:r>
            <a:endParaRPr lang="en-GB" sz="105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6" action="ppaction://hlinksldjump"/>
          </p:cNvPr>
          <p:cNvSpPr/>
          <p:nvPr userDrawn="1"/>
        </p:nvSpPr>
        <p:spPr>
          <a:xfrm>
            <a:off x="1726178" y="620688"/>
            <a:ext cx="185125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3.2 – </a:t>
            </a:r>
            <a:r>
              <a:rPr lang="en-GB" sz="1050" b="1" baseline="0" dirty="0" smtClean="0">
                <a:latin typeface="Arial" panose="020B0604020202020204" pitchFamily="34" charset="0"/>
                <a:cs typeface="Arial" panose="020B0604020202020204" pitchFamily="34" charset="0"/>
              </a:rPr>
              <a:t>Communication Forms</a:t>
            </a:r>
            <a:endParaRPr lang="en-GB" sz="105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3618175" y="620688"/>
            <a:ext cx="101244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3.3 –</a:t>
            </a:r>
            <a:r>
              <a:rPr lang="en-GB" sz="1050" b="1" baseline="0" dirty="0" smtClean="0">
                <a:latin typeface="Arial" panose="020B0604020202020204" pitchFamily="34" charset="0"/>
                <a:cs typeface="Arial" panose="020B0604020202020204" pitchFamily="34" charset="0"/>
              </a:rPr>
              <a:t> </a:t>
            </a:r>
            <a:r>
              <a:rPr lang="en-GB" sz="1050" b="1" dirty="0" smtClean="0">
                <a:latin typeface="Arial" panose="020B0604020202020204" pitchFamily="34" charset="0"/>
                <a:cs typeface="Arial" panose="020B0604020202020204" pitchFamily="34" charset="0"/>
              </a:rPr>
              <a:t>Etiquette</a:t>
            </a:r>
            <a:endParaRPr lang="en-GB" sz="1050"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userDrawn="1"/>
        </p:nvSpPr>
        <p:spPr>
          <a:xfrm>
            <a:off x="4671360" y="620688"/>
            <a:ext cx="10360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4.1 – The Event</a:t>
            </a:r>
            <a:endParaRPr lang="en-GB" sz="105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46623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Make </a:t>
            </a:r>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Confirm Event Arrangements </a:t>
            </a:r>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with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Relevant Parties</a:t>
            </a:r>
            <a:endPar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2800" b="1" dirty="0" smtClean="0"/>
              <a:t>OCR Level 02 – Cambridge Technical</a:t>
            </a:r>
            <a:endParaRPr lang="en-GB" sz="2800" b="1" dirty="0"/>
          </a:p>
          <a:p>
            <a:pPr algn="r"/>
            <a:r>
              <a:rPr lang="en-GB" dirty="0"/>
              <a:t> </a:t>
            </a:r>
            <a:r>
              <a:rPr lang="en-GB" sz="2000" b="1" dirty="0"/>
              <a:t>Unit </a:t>
            </a:r>
            <a:r>
              <a:rPr lang="en-GB" sz="2000" b="1" dirty="0" smtClean="0"/>
              <a:t>07 </a:t>
            </a:r>
            <a:r>
              <a:rPr lang="en-GB" sz="2000" b="1" dirty="0"/>
              <a:t>– </a:t>
            </a:r>
            <a:r>
              <a:rPr lang="en-GB" sz="2000" b="1" dirty="0" smtClean="0"/>
              <a:t>Support the Organisation </a:t>
            </a:r>
            <a:br>
              <a:rPr lang="en-GB" sz="2000" b="1" dirty="0" smtClean="0"/>
            </a:br>
            <a:r>
              <a:rPr lang="en-GB" sz="2000" b="1" dirty="0" smtClean="0"/>
              <a:t>of a Business Event</a:t>
            </a:r>
            <a:endParaRPr lang="en-GB" sz="2000" b="1" dirty="0"/>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J/617/0728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8" name="Picture 4" descr="Image result for school formal booking for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195737" y="2035880"/>
            <a:ext cx="6768752" cy="30598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2800" dirty="0" smtClean="0"/>
              <a:t>D1.2 – Communicating Feedback and Analysis</a:t>
            </a:r>
            <a:endParaRPr lang="en-GB" sz="2800" b="1" dirty="0" smtClean="0"/>
          </a:p>
        </p:txBody>
      </p:sp>
      <p:sp>
        <p:nvSpPr>
          <p:cNvPr id="2" name="Rectangle 1"/>
          <p:cNvSpPr/>
          <p:nvPr/>
        </p:nvSpPr>
        <p:spPr>
          <a:xfrm>
            <a:off x="208675" y="1052736"/>
            <a:ext cx="8654642" cy="5632311"/>
          </a:xfrm>
          <a:prstGeom prst="rect">
            <a:avLst/>
          </a:prstGeom>
        </p:spPr>
        <p:txBody>
          <a:bodyPr wrap="square" numCol="1" spcCol="72000">
            <a:spAutoFit/>
          </a:bodyPr>
          <a:lstStyle/>
          <a:p>
            <a:pPr marL="285750" indent="-285750">
              <a:buClr>
                <a:schemeClr val="accent1">
                  <a:lumMod val="75000"/>
                </a:schemeClr>
              </a:buClr>
              <a:buSzPct val="68000"/>
              <a:buFontTx/>
              <a:buChar char="►"/>
            </a:pPr>
            <a:r>
              <a:rPr lang="en-US" b="1" dirty="0">
                <a:latin typeface="Arial" panose="020B0604020202020204" pitchFamily="34" charset="0"/>
                <a:cs typeface="Arial" panose="020B0604020202020204" pitchFamily="34" charset="0"/>
              </a:rPr>
              <a:t>D1</a:t>
            </a:r>
            <a:r>
              <a:rPr lang="en-US" dirty="0">
                <a:latin typeface="Arial" panose="020B0604020202020204" pitchFamily="34" charset="0"/>
                <a:cs typeface="Arial" panose="020B0604020202020204" pitchFamily="34" charset="0"/>
              </a:rPr>
              <a:t> relates to P2, P3 and M1. In order to meet D1, </a:t>
            </a:r>
            <a:r>
              <a:rPr lang="en-US" dirty="0" smtClean="0">
                <a:latin typeface="Arial" panose="020B0604020202020204" pitchFamily="34" charset="0"/>
                <a:cs typeface="Arial" panose="020B0604020202020204" pitchFamily="34" charset="0"/>
              </a:rPr>
              <a:t>you must </a:t>
            </a:r>
            <a:r>
              <a:rPr lang="en-US" dirty="0">
                <a:latin typeface="Arial" panose="020B0604020202020204" pitchFamily="34" charset="0"/>
                <a:cs typeface="Arial" panose="020B0604020202020204" pitchFamily="34" charset="0"/>
              </a:rPr>
              <a:t>review </a:t>
            </a:r>
            <a:r>
              <a:rPr lang="en-US" dirty="0" smtClean="0">
                <a:latin typeface="Arial" panose="020B0604020202020204" pitchFamily="34" charset="0"/>
                <a:cs typeface="Arial" panose="020B0604020202020204" pitchFamily="34" charset="0"/>
              </a:rPr>
              <a:t>your experiences </a:t>
            </a:r>
            <a:r>
              <a:rPr lang="en-US" dirty="0">
                <a:latin typeface="Arial" panose="020B0604020202020204" pitchFamily="34" charset="0"/>
                <a:cs typeface="Arial" panose="020B0604020202020204" pitchFamily="34" charset="0"/>
              </a:rPr>
              <a:t>of sourcing and booking providers for their resource and create a best-practice process for others to use in future when booking/arranging resources</a:t>
            </a:r>
            <a:r>
              <a:rPr lang="en-US" dirty="0" smtClean="0">
                <a:latin typeface="Arial" panose="020B0604020202020204" pitchFamily="34" charset="0"/>
                <a:cs typeface="Arial" panose="020B0604020202020204" pitchFamily="34" charset="0"/>
              </a:rPr>
              <a:t>.</a:t>
            </a:r>
          </a:p>
          <a:p>
            <a:pPr marL="285750" indent="-285750">
              <a:buClr>
                <a:schemeClr val="accent1">
                  <a:lumMod val="75000"/>
                </a:schemeClr>
              </a:buClr>
              <a:buSzPct val="68000"/>
              <a:buFontTx/>
              <a:buChar char="►"/>
            </a:pPr>
            <a:r>
              <a:rPr lang="en-US" dirty="0" smtClean="0">
                <a:latin typeface="Arial" panose="020B0604020202020204" pitchFamily="34" charset="0"/>
                <a:cs typeface="Arial" panose="020B0604020202020204" pitchFamily="34" charset="0"/>
              </a:rPr>
              <a:t>This will be added to your report from LO2. Follow the headings below and explain, good and bad, what went well, what did not go well, and what you would do differently.</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How easy was it to communicate the information to the suppliers.</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What forms of communication worked best and how can you measure this.</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In terms of verbal communication, did you feel nervous? How did you deal with this.</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In terms of etiquette, how could you have looked and acted more professionally.</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Did you delegate tasks to the rest of your team, which one, and why?</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Describe one incident of communication with a supplier that did not go well.</a:t>
            </a:r>
          </a:p>
          <a:p>
            <a:pPr marL="684213" lvl="1" indent="-342900">
              <a:buClr>
                <a:schemeClr val="accent1">
                  <a:lumMod val="75000"/>
                </a:schemeClr>
              </a:buClr>
              <a:buSzPct val="68000"/>
              <a:buFont typeface="+mj-lt"/>
              <a:buAutoNum type="arabicPeriod"/>
            </a:pPr>
            <a:r>
              <a:rPr lang="en-US" dirty="0">
                <a:latin typeface="Arial" panose="020B0604020202020204" pitchFamily="34" charset="0"/>
                <a:cs typeface="Arial" panose="020B0604020202020204" pitchFamily="34" charset="0"/>
              </a:rPr>
              <a:t>Describe one </a:t>
            </a:r>
            <a:r>
              <a:rPr lang="en-US" dirty="0" smtClean="0">
                <a:latin typeface="Arial" panose="020B0604020202020204" pitchFamily="34" charset="0"/>
                <a:cs typeface="Arial" panose="020B0604020202020204" pitchFamily="34" charset="0"/>
              </a:rPr>
              <a:t>incident of </a:t>
            </a:r>
            <a:r>
              <a:rPr lang="en-US" dirty="0">
                <a:latin typeface="Arial" panose="020B0604020202020204" pitchFamily="34" charset="0"/>
                <a:cs typeface="Arial" panose="020B0604020202020204" pitchFamily="34" charset="0"/>
              </a:rPr>
              <a:t>communication with a supplier that </a:t>
            </a:r>
            <a:r>
              <a:rPr lang="en-US" dirty="0" smtClean="0">
                <a:latin typeface="Arial" panose="020B0604020202020204" pitchFamily="34" charset="0"/>
                <a:cs typeface="Arial" panose="020B0604020202020204" pitchFamily="34" charset="0"/>
              </a:rPr>
              <a:t>did go </a:t>
            </a:r>
            <a:r>
              <a:rPr lang="en-US" dirty="0">
                <a:latin typeface="Arial" panose="020B0604020202020204" pitchFamily="34" charset="0"/>
                <a:cs typeface="Arial" panose="020B0604020202020204" pitchFamily="34" charset="0"/>
              </a:rPr>
              <a:t>well</a:t>
            </a:r>
            <a:r>
              <a:rPr lang="en-US" dirty="0" smtClean="0">
                <a:latin typeface="Arial" panose="020B0604020202020204" pitchFamily="34" charset="0"/>
                <a:cs typeface="Arial" panose="020B0604020202020204" pitchFamily="34" charset="0"/>
              </a:rPr>
              <a:t>.</a:t>
            </a:r>
          </a:p>
          <a:p>
            <a:pPr marL="684213" lvl="1" indent="-342900">
              <a:buClr>
                <a:schemeClr val="accent1">
                  <a:lumMod val="75000"/>
                </a:schemeClr>
              </a:buClr>
              <a:buSzPct val="68000"/>
              <a:buFont typeface="+mj-lt"/>
              <a:buAutoNum type="arabicPeriod"/>
            </a:pPr>
            <a:r>
              <a:rPr lang="en-US" dirty="0" smtClean="0">
                <a:latin typeface="Arial" panose="020B0604020202020204" pitchFamily="34" charset="0"/>
                <a:cs typeface="Arial" panose="020B0604020202020204" pitchFamily="34" charset="0"/>
              </a:rPr>
              <a:t>What would you do differently next time when dealing with suppliers.</a:t>
            </a:r>
          </a:p>
          <a:p>
            <a:pPr>
              <a:buClr>
                <a:schemeClr val="accent1">
                  <a:lumMod val="75000"/>
                </a:schemeClr>
              </a:buClr>
              <a:buSzPct val="68000"/>
            </a:pPr>
            <a:r>
              <a:rPr lang="en-US" b="1" dirty="0" smtClean="0">
                <a:solidFill>
                  <a:srgbClr val="FF0000"/>
                </a:solidFill>
                <a:latin typeface="Arial" panose="020B0604020202020204" pitchFamily="34" charset="0"/>
                <a:cs typeface="Arial" panose="020B0604020202020204" pitchFamily="34" charset="0"/>
              </a:rPr>
              <a:t>D1.2 – Task 08 – </a:t>
            </a:r>
            <a:r>
              <a:rPr lang="en-US" dirty="0" smtClean="0">
                <a:solidFill>
                  <a:srgbClr val="FF0000"/>
                </a:solidFill>
                <a:latin typeface="Arial" panose="020B0604020202020204" pitchFamily="34" charset="0"/>
                <a:cs typeface="Arial" panose="020B0604020202020204" pitchFamily="34" charset="0"/>
              </a:rPr>
              <a:t>Describe your experiences with organising and dealing with suppliers and delegates at your event and describe what could have been done better.</a:t>
            </a:r>
            <a:endParaRPr 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544051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47700"/>
          </a:xfrm>
          <a:prstGeom prst="rect">
            <a:avLst/>
          </a:prstGeom>
        </p:spPr>
        <p:txBody>
          <a:bodyPr wrap="square">
            <a:spAutoFit/>
          </a:bodyPr>
          <a:lstStyle/>
          <a:p>
            <a:r>
              <a:rPr lang="en-GB" sz="1900" b="1" dirty="0">
                <a:solidFill>
                  <a:srgbClr val="FF0000"/>
                </a:solidFill>
              </a:rPr>
              <a:t>P3.1 – Task 01 –</a:t>
            </a:r>
            <a:r>
              <a:rPr lang="en-GB" sz="1900" dirty="0">
                <a:solidFill>
                  <a:srgbClr val="FF0000"/>
                </a:solidFill>
              </a:rPr>
              <a:t> </a:t>
            </a:r>
            <a:r>
              <a:rPr lang="en-GB" sz="1900" dirty="0" smtClean="0">
                <a:solidFill>
                  <a:srgbClr val="FF0000"/>
                </a:solidFill>
              </a:rPr>
              <a:t>Identify </a:t>
            </a:r>
            <a:r>
              <a:rPr lang="en-GB" sz="1900" dirty="0">
                <a:solidFill>
                  <a:srgbClr val="FF0000"/>
                </a:solidFill>
              </a:rPr>
              <a:t>the role of the internal and external parties within your event.</a:t>
            </a:r>
          </a:p>
          <a:p>
            <a:r>
              <a:rPr lang="en-GB" sz="1900" b="1" dirty="0" smtClean="0">
                <a:solidFill>
                  <a:srgbClr val="FF0000"/>
                </a:solidFill>
              </a:rPr>
              <a:t>P3.2 </a:t>
            </a:r>
            <a:r>
              <a:rPr lang="en-GB" sz="1900" b="1" dirty="0">
                <a:solidFill>
                  <a:srgbClr val="FF0000"/>
                </a:solidFill>
              </a:rPr>
              <a:t>– Task 02 –</a:t>
            </a:r>
            <a:r>
              <a:rPr lang="en-GB" sz="1900" dirty="0">
                <a:solidFill>
                  <a:srgbClr val="FF0000"/>
                </a:solidFill>
              </a:rPr>
              <a:t> Identify the role and importance of different forms of the verbal and written communication when dealing with suppliers, </a:t>
            </a:r>
          </a:p>
          <a:p>
            <a:r>
              <a:rPr lang="en-GB" sz="1900" b="1" dirty="0">
                <a:solidFill>
                  <a:srgbClr val="FF0000"/>
                </a:solidFill>
              </a:rPr>
              <a:t>P4.1 – Task 03 - </a:t>
            </a:r>
            <a:r>
              <a:rPr lang="en-GB" sz="1900" dirty="0">
                <a:solidFill>
                  <a:srgbClr val="FF0000"/>
                </a:solidFill>
              </a:rPr>
              <a:t>Evidence that you have used verbal and written communications in booking and arranging this event.</a:t>
            </a:r>
          </a:p>
          <a:p>
            <a:r>
              <a:rPr lang="en-GB" sz="1900" b="1" dirty="0">
                <a:solidFill>
                  <a:srgbClr val="FF0000"/>
                </a:solidFill>
              </a:rPr>
              <a:t>P3.3 – Task 04 –</a:t>
            </a:r>
            <a:r>
              <a:rPr lang="en-GB" sz="1900" dirty="0">
                <a:solidFill>
                  <a:srgbClr val="FF0000"/>
                </a:solidFill>
              </a:rPr>
              <a:t> Identify the role and importance of being professional, clear, timely and realistic when dealing with suppliers in booking and arranging this event.</a:t>
            </a:r>
          </a:p>
          <a:p>
            <a:r>
              <a:rPr lang="en-GB" sz="1900" b="1" dirty="0">
                <a:solidFill>
                  <a:srgbClr val="FF0000"/>
                </a:solidFill>
              </a:rPr>
              <a:t>P4.2 – Task 05 - </a:t>
            </a:r>
            <a:r>
              <a:rPr lang="en-GB" sz="1900" dirty="0">
                <a:solidFill>
                  <a:srgbClr val="FF0000"/>
                </a:solidFill>
              </a:rPr>
              <a:t>Evidence that you have been professional, clear, timely and realistic in your communications in booking and arranging this event.</a:t>
            </a:r>
          </a:p>
          <a:p>
            <a:pPr>
              <a:buClr>
                <a:srgbClr val="0070C0"/>
              </a:buClr>
              <a:buSzPct val="68000"/>
            </a:pPr>
            <a:r>
              <a:rPr lang="en-GB" sz="1900" b="1" dirty="0" smtClean="0">
                <a:solidFill>
                  <a:srgbClr val="FF0000"/>
                </a:solidFill>
              </a:rPr>
              <a:t>P3.4 </a:t>
            </a:r>
            <a:r>
              <a:rPr lang="en-GB" sz="1900" b="1" dirty="0">
                <a:solidFill>
                  <a:srgbClr val="FF0000"/>
                </a:solidFill>
              </a:rPr>
              <a:t>– Task 06 –</a:t>
            </a:r>
            <a:r>
              <a:rPr lang="en-GB" sz="1900" dirty="0">
                <a:solidFill>
                  <a:srgbClr val="FF0000"/>
                </a:solidFill>
              </a:rPr>
              <a:t> Describe and outline the arrangements for the event, and evidence that you have used these things in booking, arranging and carrying out this event.</a:t>
            </a:r>
          </a:p>
          <a:p>
            <a:pPr>
              <a:buClr>
                <a:srgbClr val="0070C0"/>
              </a:buClr>
              <a:buSzPct val="68000"/>
            </a:pPr>
            <a:r>
              <a:rPr lang="en-GB" sz="1900" b="1" dirty="0">
                <a:solidFill>
                  <a:srgbClr val="FF0000"/>
                </a:solidFill>
              </a:rPr>
              <a:t>P4.3 – Task 07 - </a:t>
            </a:r>
            <a:r>
              <a:rPr lang="en-GB" sz="1900" dirty="0">
                <a:solidFill>
                  <a:srgbClr val="FF0000"/>
                </a:solidFill>
              </a:rPr>
              <a:t>Evidence that you have communicated the event arrangements in your communications in booking and arranging this event.</a:t>
            </a:r>
          </a:p>
          <a:p>
            <a:pPr>
              <a:buClr>
                <a:schemeClr val="accent1">
                  <a:lumMod val="75000"/>
                </a:schemeClr>
              </a:buClr>
              <a:buSzPct val="68000"/>
            </a:pPr>
            <a:r>
              <a:rPr lang="en-US" sz="1900" b="1" dirty="0" smtClean="0">
                <a:solidFill>
                  <a:srgbClr val="FF0000"/>
                </a:solidFill>
                <a:latin typeface="Arial" panose="020B0604020202020204" pitchFamily="34" charset="0"/>
                <a:cs typeface="Arial" panose="020B0604020202020204" pitchFamily="34" charset="0"/>
              </a:rPr>
              <a:t>D1.2 </a:t>
            </a:r>
            <a:r>
              <a:rPr lang="en-US" sz="1900" b="1" dirty="0">
                <a:solidFill>
                  <a:srgbClr val="FF0000"/>
                </a:solidFill>
                <a:latin typeface="Arial" panose="020B0604020202020204" pitchFamily="34" charset="0"/>
                <a:cs typeface="Arial" panose="020B0604020202020204" pitchFamily="34" charset="0"/>
              </a:rPr>
              <a:t>– Task 08 – </a:t>
            </a:r>
            <a:r>
              <a:rPr lang="en-US" sz="1900" dirty="0">
                <a:solidFill>
                  <a:srgbClr val="FF0000"/>
                </a:solidFill>
                <a:latin typeface="Arial" panose="020B0604020202020204" pitchFamily="34" charset="0"/>
                <a:cs typeface="Arial" panose="020B0604020202020204" pitchFamily="34" charset="0"/>
              </a:rPr>
              <a:t>Describe your experiences with organising and dealing with suppliers and delegates at your event and describe what could have been done better</a:t>
            </a:r>
            <a:r>
              <a:rPr lang="en-US" sz="1900" dirty="0" smtClean="0">
                <a:solidFill>
                  <a:srgbClr val="FF0000"/>
                </a:solidFill>
                <a:latin typeface="Arial" panose="020B0604020202020204" pitchFamily="34" charset="0"/>
                <a:cs typeface="Arial" panose="020B0604020202020204" pitchFamily="34" charset="0"/>
              </a:rPr>
              <a:t>.</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LO3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492120790"/>
              </p:ext>
            </p:extLst>
          </p:nvPr>
        </p:nvGraphicFramePr>
        <p:xfrm>
          <a:off x="251520" y="1052736"/>
          <a:ext cx="8640960" cy="5550408"/>
        </p:xfrm>
        <a:graphic>
          <a:graphicData uri="http://schemas.openxmlformats.org/drawingml/2006/table">
            <a:tbl>
              <a:tblPr firstRow="1" bandRow="1">
                <a:tableStyleId>{B301B821-A1FF-4177-AEE7-76D212191A09}</a:tableStyleId>
              </a:tblPr>
              <a:tblGrid>
                <a:gridCol w="1944216"/>
                <a:gridCol w="2448272"/>
                <a:gridCol w="2016224"/>
                <a:gridCol w="2232248"/>
              </a:tblGrid>
              <a:tr h="202312">
                <a:tc>
                  <a:txBody>
                    <a:bodyPr/>
                    <a:lstStyle/>
                    <a:p>
                      <a:pPr algn="ctr"/>
                      <a:r>
                        <a:rPr lang="en-GB" sz="1020" dirty="0" smtClean="0"/>
                        <a:t>The Learner will</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Pass</a:t>
                      </a:r>
                    </a:p>
                    <a:p>
                      <a:pPr algn="l"/>
                      <a:r>
                        <a:rPr lang="en-US" sz="1020" dirty="0" smtClean="0"/>
                        <a:t>The assessment criteria are the Pass requirements for this unit.</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Merit</a:t>
                      </a:r>
                    </a:p>
                    <a:p>
                      <a:pPr algn="l"/>
                      <a:r>
                        <a:rPr lang="en-US" sz="1020" dirty="0" smtClean="0"/>
                        <a:t>To achieve a Merit the evidence must show that, in addition to the Pass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Distinction</a:t>
                      </a:r>
                    </a:p>
                    <a:p>
                      <a:pPr algn="l"/>
                      <a:r>
                        <a:rPr lang="en-US" sz="1020" dirty="0" smtClean="0"/>
                        <a:t>To achieve a Distinction the evidence must show that, in addition to the Pass and Merit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294">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identify resources needed to support the organisation of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P1: Identify the resources they need to source to aid the organisation of an event and any relevant constraints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1912">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source event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P2: Investigate sources that can provide the resources required for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M1: Identify a range of sources for their resource, including the advantages and disadvantages of each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best-practice process for others for future booking</a:t>
                      </a: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 arranging </a:t>
                      </a: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of resources, including recommendations for the prevention of issues, based on a review of own experience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541020">
                <a:tc rowSpan="2">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make and confirm event arrangements with relevant parties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P3: Arrange for production of, or book, the required resources with their chosen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P4: Communicate the arrangements for an event to relevant parties,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inform other team members of progress against the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P5: Create a progress report and share it with the event organisation team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M2: Update their report showing dependencies between own tasks and those of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plan to prevent problems with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P6: Take steps to mitigate the likelihood of problems occurring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D2: Assess the most likely problems and produce a contingency plan to address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6. Review your own performance when organising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P7: Review own performance in supporting the organisation of an event, identifying strengths and areas for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M3: Share and discuss own self-assessment with a colleague to seek their opinions and confirm areas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863144"/>
          </a:xfrm>
          <a:prstGeom prst="rect">
            <a:avLst/>
          </a:prstGeom>
        </p:spPr>
        <p:txBody>
          <a:bodyPr wrap="square">
            <a:spAutoFit/>
          </a:bodyPr>
          <a:lstStyle/>
          <a:p>
            <a:pPr marL="285750" indent="-285750">
              <a:buClr>
                <a:schemeClr val="accent1">
                  <a:lumMod val="75000"/>
                </a:schemeClr>
              </a:buClr>
              <a:buSzPct val="68000"/>
              <a:buFontTx/>
              <a:buChar char="►"/>
            </a:pPr>
            <a:r>
              <a:rPr lang="en-US" sz="1460" dirty="0" smtClean="0"/>
              <a:t>To </a:t>
            </a:r>
            <a:r>
              <a:rPr lang="en-US" sz="1460" dirty="0"/>
              <a:t>satisfy </a:t>
            </a:r>
            <a:r>
              <a:rPr lang="en-US" sz="1460" b="1" dirty="0"/>
              <a:t>P3 </a:t>
            </a:r>
            <a:r>
              <a:rPr lang="en-US" sz="1460" dirty="0"/>
              <a:t>learners must identify the resource provider that they will use and actually arrange for their resources to be produced (e.g. event invites, delegate packs) or book their resources (e.g. the venue, the travel, guest speakers). Evidence may include booking correspondence (forms, emails), notes from telephone conversations, web pages or catalogue printouts etc. Learners will need to understand customers’ expectations of the event, in order to source relevant resources. They will also need to understand the departmental make-up of the organisations with which they are communicating to source their resource, in order to know who they need to communicate with, using relevant and appropriate form of communication/s</a:t>
            </a:r>
            <a:r>
              <a:rPr lang="en-US" sz="1460" dirty="0" smtClean="0"/>
              <a:t>.</a:t>
            </a:r>
            <a:endParaRPr lang="en-US" sz="1460" dirty="0"/>
          </a:p>
          <a:p>
            <a:pPr marL="285750" indent="-285750">
              <a:buClr>
                <a:schemeClr val="accent1">
                  <a:lumMod val="75000"/>
                </a:schemeClr>
              </a:buClr>
              <a:buSzPct val="68000"/>
              <a:buFontTx/>
              <a:buChar char="►"/>
            </a:pPr>
            <a:r>
              <a:rPr lang="en-US" sz="1460" dirty="0"/>
              <a:t>Learners will need to draw on their knowledge and understanding from Units 1 and 2 to ensure that the financial information for their transactions is correct (e.g. costings contained in email agreements, invoices received </a:t>
            </a:r>
            <a:r>
              <a:rPr lang="en-US" sz="1460" dirty="0" smtClean="0"/>
              <a:t>etc.). </a:t>
            </a:r>
            <a:r>
              <a:rPr lang="en-US" sz="1460" dirty="0"/>
              <a:t>Skills and understanding developed in Unit 4 will also be key when </a:t>
            </a:r>
            <a:r>
              <a:rPr lang="en-US" sz="1460" dirty="0" smtClean="0"/>
              <a:t>coordinating </a:t>
            </a:r>
            <a:r>
              <a:rPr lang="en-US" sz="1460" dirty="0"/>
              <a:t>diaries, booking travel and accommodation or using office equipment to make their arrangements</a:t>
            </a:r>
            <a:r>
              <a:rPr lang="en-US" sz="1460" dirty="0" smtClean="0"/>
              <a:t>.</a:t>
            </a:r>
          </a:p>
          <a:p>
            <a:pPr marL="285750" indent="-285750">
              <a:buClr>
                <a:schemeClr val="accent1">
                  <a:lumMod val="75000"/>
                </a:schemeClr>
              </a:buClr>
              <a:buSzPct val="68000"/>
              <a:buFontTx/>
              <a:buChar char="►"/>
            </a:pPr>
            <a:r>
              <a:rPr lang="en-US" sz="1460" b="1" dirty="0">
                <a:latin typeface="Arial" panose="020B0604020202020204" pitchFamily="34" charset="0"/>
                <a:cs typeface="Arial" panose="020B0604020202020204" pitchFamily="34" charset="0"/>
              </a:rPr>
              <a:t>D1</a:t>
            </a:r>
            <a:r>
              <a:rPr lang="en-US" sz="1460" dirty="0">
                <a:latin typeface="Arial" panose="020B0604020202020204" pitchFamily="34" charset="0"/>
                <a:cs typeface="Arial" panose="020B0604020202020204" pitchFamily="34" charset="0"/>
              </a:rPr>
              <a:t> relates to P2, P3 and M1. In order to meet D1, learners must review their experience of sourcing and booking providers for their resource and create a best-practice process for others to use in future when booking/arranging resources.</a:t>
            </a:r>
          </a:p>
          <a:p>
            <a:pPr marL="285750" indent="-285750">
              <a:buClr>
                <a:schemeClr val="accent1">
                  <a:lumMod val="75000"/>
                </a:schemeClr>
              </a:buClr>
              <a:buSzPct val="68000"/>
              <a:buFontTx/>
              <a:buChar char="►"/>
            </a:pPr>
            <a:r>
              <a:rPr lang="en-US" sz="1460" b="1" dirty="0">
                <a:latin typeface="Arial" panose="020B0604020202020204" pitchFamily="34" charset="0"/>
                <a:cs typeface="Arial" panose="020B0604020202020204" pitchFamily="34" charset="0"/>
              </a:rPr>
              <a:t>P4</a:t>
            </a:r>
            <a:r>
              <a:rPr lang="en-US" sz="1460" dirty="0">
                <a:latin typeface="Arial" panose="020B0604020202020204" pitchFamily="34" charset="0"/>
                <a:cs typeface="Arial" panose="020B0604020202020204" pitchFamily="34" charset="0"/>
              </a:rPr>
              <a:t> requires learners to communicate the arrangements for an event to relevant parties, using appropriate communication channels. This may be communicating with those sourcing their resource (e.g. liaising with organisations providing materials), with delegates or guest speakers, with relevant internal colleagues etc. The evidence produced will vary according to the nature of the event but may include samples of letters, emails, notes from telephone conversations, costings/invoice documents etc. Drawing on the skills and understanding developed in Unit 6 will be key when completing this activity. Learners must evidence that they have chosen appropriate communication channels and used the correct etiquette for these (e.g. email, telephone, face-to-face, social media). This task may be linked to Unit 3, P5 (communicating via social media</a:t>
            </a:r>
            <a:r>
              <a:rPr lang="en-US" sz="1460" dirty="0" smtClean="0">
                <a:latin typeface="Arial" panose="020B0604020202020204" pitchFamily="34" charset="0"/>
                <a:cs typeface="Arial" panose="020B0604020202020204" pitchFamily="34" charset="0"/>
              </a:rPr>
              <a:t>).</a:t>
            </a:r>
            <a:endParaRPr lang="en-US" sz="146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a:t>Assessment Criterion </a:t>
            </a:r>
            <a:r>
              <a:rPr lang="en-GB" dirty="0" smtClean="0"/>
              <a:t>P3, P4, D1</a:t>
            </a:r>
            <a:endParaRPr lang="en-GB" sz="80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Assignment Scenario</a:t>
            </a:r>
            <a:endParaRPr lang="en-GB" b="1" dirty="0" smtClean="0"/>
          </a:p>
        </p:txBody>
      </p:sp>
      <p:sp>
        <p:nvSpPr>
          <p:cNvPr id="2" name="Rectangle 1"/>
          <p:cNvSpPr/>
          <p:nvPr/>
        </p:nvSpPr>
        <p:spPr>
          <a:xfrm>
            <a:off x="179512" y="1052736"/>
            <a:ext cx="8654642" cy="5693866"/>
          </a:xfrm>
          <a:prstGeom prst="rect">
            <a:avLst/>
          </a:prstGeom>
        </p:spPr>
        <p:txBody>
          <a:bodyPr wrap="square">
            <a:spAutoFit/>
          </a:bodyPr>
          <a:lstStyle/>
          <a:p>
            <a:pPr>
              <a:buClr>
                <a:srgbClr val="7030A0"/>
              </a:buClr>
            </a:pPr>
            <a:r>
              <a:rPr lang="en-US" sz="1400" b="1" dirty="0"/>
              <a:t>Supporting an event</a:t>
            </a:r>
          </a:p>
          <a:p>
            <a:pPr marL="354013" indent="-354013">
              <a:buClr>
                <a:srgbClr val="7030A0"/>
              </a:buClr>
              <a:buFont typeface="Wingdings 3" panose="05040102010807070707" pitchFamily="18" charset="2"/>
              <a:buChar char=""/>
            </a:pPr>
            <a:r>
              <a:rPr lang="en-US" sz="1400" dirty="0"/>
              <a:t>Most organisations need to run an event from time to time and so supporting the organisation of an event is an undertaking that most people working within a business administration role will encounter.</a:t>
            </a:r>
          </a:p>
          <a:p>
            <a:pPr marL="354013" indent="-354013">
              <a:buClr>
                <a:srgbClr val="7030A0"/>
              </a:buClr>
              <a:buFont typeface="Wingdings 3" panose="05040102010807070707" pitchFamily="18" charset="2"/>
              <a:buChar char=""/>
            </a:pPr>
            <a:r>
              <a:rPr lang="en-US" sz="1400" dirty="0"/>
              <a:t>Your school/college operates a number of events throughout the year. The Senior Leadership Team (SLT) is aware that you have been studying Business Events as part of your Cambridge Technical course and has asked you to demonstrate what you have learnt throughout your study of this qualification by working as part of a team to support the organisation of an event at your school/college.</a:t>
            </a:r>
          </a:p>
          <a:p>
            <a:pPr marL="354013" indent="-354013">
              <a:buClr>
                <a:srgbClr val="7030A0"/>
              </a:buClr>
              <a:buFont typeface="Wingdings 3" panose="05040102010807070707" pitchFamily="18" charset="2"/>
              <a:buChar char=""/>
            </a:pPr>
            <a:r>
              <a:rPr lang="en-US" sz="1400" dirty="0"/>
              <a:t>The event must be agreed in advance with your tutor and SLT to ensure that it meets the requirements of this unit. Possible events may include:</a:t>
            </a:r>
          </a:p>
          <a:p>
            <a:pPr marL="811213" lvl="1" indent="-354013">
              <a:buClr>
                <a:srgbClr val="7030A0"/>
              </a:buClr>
              <a:buFont typeface="Wingdings" panose="05000000000000000000" pitchFamily="2" charset="2"/>
              <a:buChar char="§"/>
              <a:tabLst>
                <a:tab pos="4300538" algn="l"/>
              </a:tabLst>
            </a:pPr>
            <a:r>
              <a:rPr lang="en-US" sz="1400" dirty="0"/>
              <a:t>Christmas </a:t>
            </a:r>
            <a:r>
              <a:rPr lang="en-US" sz="1400" dirty="0" smtClean="0"/>
              <a:t>concert	●  Outdoor </a:t>
            </a:r>
            <a:r>
              <a:rPr lang="en-US" sz="1400" dirty="0"/>
              <a:t>summer music event</a:t>
            </a:r>
          </a:p>
          <a:p>
            <a:pPr marL="811213" lvl="1" indent="-354013">
              <a:buClr>
                <a:srgbClr val="7030A0"/>
              </a:buClr>
              <a:buFont typeface="Wingdings" panose="05000000000000000000" pitchFamily="2" charset="2"/>
              <a:buChar char="§"/>
              <a:tabLst>
                <a:tab pos="4300538" algn="l"/>
              </a:tabLst>
            </a:pPr>
            <a:r>
              <a:rPr lang="en-US" sz="1400" dirty="0" smtClean="0"/>
              <a:t>Drama production	●  Careers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Regional </a:t>
            </a:r>
            <a:r>
              <a:rPr lang="en-US" sz="1400" dirty="0"/>
              <a:t>schools network </a:t>
            </a:r>
            <a:r>
              <a:rPr lang="en-US" sz="1400" dirty="0" smtClean="0"/>
              <a:t>event	●  Science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Host </a:t>
            </a:r>
            <a:r>
              <a:rPr lang="en-US" sz="1400" dirty="0"/>
              <a:t>an event for local feeder primary school pupils as part of their ‘moving up’ preparation</a:t>
            </a:r>
          </a:p>
          <a:p>
            <a:pPr marL="811213" lvl="1" indent="-354013">
              <a:buClr>
                <a:srgbClr val="7030A0"/>
              </a:buClr>
              <a:buFont typeface="Wingdings" panose="05000000000000000000" pitchFamily="2" charset="2"/>
              <a:buChar char="§"/>
              <a:tabLst>
                <a:tab pos="4300538" algn="l"/>
              </a:tabLst>
            </a:pPr>
            <a:r>
              <a:rPr lang="en-US" sz="1400" dirty="0" smtClean="0"/>
              <a:t>Sports day	●  End </a:t>
            </a:r>
            <a:r>
              <a:rPr lang="en-US" sz="1400" dirty="0"/>
              <a:t>of year art show</a:t>
            </a:r>
          </a:p>
          <a:p>
            <a:pPr marL="811213" lvl="1" indent="-354013">
              <a:buClr>
                <a:srgbClr val="7030A0"/>
              </a:buClr>
              <a:buFont typeface="Wingdings" panose="05000000000000000000" pitchFamily="2" charset="2"/>
              <a:buChar char="§"/>
              <a:tabLst>
                <a:tab pos="4300538" algn="l"/>
              </a:tabLst>
            </a:pPr>
            <a:r>
              <a:rPr lang="en-US" sz="1400" dirty="0" smtClean="0"/>
              <a:t>Curriculum enterprise day for another year group</a:t>
            </a:r>
          </a:p>
          <a:p>
            <a:pPr marL="354013" indent="-354013">
              <a:buClr>
                <a:srgbClr val="7030A0"/>
              </a:buClr>
              <a:buFont typeface="Wingdings 3" panose="05040102010807070707" pitchFamily="18" charset="2"/>
              <a:buChar char=""/>
            </a:pPr>
            <a:r>
              <a:rPr lang="en-US" sz="1400" dirty="0" smtClean="0"/>
              <a:t>You </a:t>
            </a:r>
            <a:r>
              <a:rPr lang="en-US" sz="1400" dirty="0"/>
              <a:t>will need to work as part of a team, so responsibilities and tasks must be divided as equally as possible. You will be responsible for a specific aspect of the event organisation and the work that you produce will illustrate your individual role.</a:t>
            </a:r>
          </a:p>
          <a:p>
            <a:pPr marL="354013" indent="-354013">
              <a:buClr>
                <a:srgbClr val="7030A0"/>
              </a:buClr>
              <a:buFont typeface="Wingdings 3" panose="05040102010807070707" pitchFamily="18" charset="2"/>
              <a:buChar char=""/>
            </a:pPr>
            <a:r>
              <a:rPr lang="en-US" sz="1400" dirty="0"/>
              <a:t>The team will need to identify and source the resources required to run the event. You will support the production of the event materials and communicate effectively with all relevant parties. During your event preparations you will need to keep the other members of your team informed of your progress and support solutions to any problems that may be encountered to ensure that the event is a success. During the event you will support its running by taking a hands-on role. It is recommended that you keep a diary.</a:t>
            </a:r>
          </a:p>
          <a:p>
            <a:pPr marL="354013" indent="-354013">
              <a:buClr>
                <a:srgbClr val="7030A0"/>
              </a:buClr>
              <a:buFont typeface="Wingdings 3" panose="05040102010807070707" pitchFamily="18" charset="2"/>
              <a:buChar char=""/>
            </a:pPr>
            <a:r>
              <a:rPr lang="en-US" sz="1400" dirty="0"/>
              <a:t>After the event you will review your own performance so you can identify strengths and areas for improvement.</a:t>
            </a:r>
            <a:endParaRPr lang="en-US" sz="1400" dirty="0" smtClean="0"/>
          </a:p>
        </p:txBody>
      </p:sp>
    </p:spTree>
    <p:extLst>
      <p:ext uri="{BB962C8B-B14F-4D97-AF65-F5344CB8AC3E}">
        <p14:creationId xmlns:p14="http://schemas.microsoft.com/office/powerpoint/2010/main" val="35488359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P3.1 – Identifying Event Arrangements</a:t>
            </a:r>
            <a:endParaRPr lang="en-GB" sz="3600" b="1" dirty="0" smtClean="0"/>
          </a:p>
        </p:txBody>
      </p:sp>
      <p:sp>
        <p:nvSpPr>
          <p:cNvPr id="2" name="Rectangle 1"/>
          <p:cNvSpPr/>
          <p:nvPr/>
        </p:nvSpPr>
        <p:spPr>
          <a:xfrm>
            <a:off x="208675" y="1052736"/>
            <a:ext cx="7099629" cy="5684633"/>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580" dirty="0" smtClean="0"/>
              <a:t>For </a:t>
            </a:r>
            <a:r>
              <a:rPr lang="en-US" sz="1580" b="1" dirty="0" smtClean="0"/>
              <a:t>3.1</a:t>
            </a:r>
            <a:r>
              <a:rPr lang="en-US" sz="1580" dirty="0" smtClean="0"/>
              <a:t> you need to know how </a:t>
            </a:r>
            <a:r>
              <a:rPr lang="en-US" sz="1580" dirty="0"/>
              <a:t>to identify the relevant parties to confirm arrangements </a:t>
            </a:r>
            <a:r>
              <a:rPr lang="en-US" sz="1580" dirty="0" smtClean="0"/>
              <a:t>with. In a report outline the following groups of people for your event, outline their needs, resources necessary, expectations and role within the event. </a:t>
            </a:r>
            <a:endParaRPr lang="en-US" sz="1580" dirty="0"/>
          </a:p>
          <a:p>
            <a:pPr marL="536575" indent="-268288">
              <a:buFont typeface="Wingdings" panose="05000000000000000000" pitchFamily="2" charset="2"/>
              <a:buChar char="§"/>
            </a:pPr>
            <a:r>
              <a:rPr lang="en-GB" sz="1580" b="1" dirty="0" smtClean="0"/>
              <a:t>Delegates/customers</a:t>
            </a:r>
            <a:r>
              <a:rPr lang="en-GB" sz="1580" dirty="0" smtClean="0"/>
              <a:t> – Who are your customers for this, show and explain how you have contacted them about the event, demonstrate the invites or group email, or social media link.</a:t>
            </a:r>
            <a:endParaRPr lang="en-GB" sz="1580" dirty="0"/>
          </a:p>
          <a:p>
            <a:pPr marL="536575" indent="-268288">
              <a:buFont typeface="Wingdings" panose="05000000000000000000" pitchFamily="2" charset="2"/>
              <a:buChar char="§"/>
            </a:pPr>
            <a:r>
              <a:rPr lang="en-US" sz="1580" b="1" dirty="0" smtClean="0"/>
              <a:t>Venue </a:t>
            </a:r>
            <a:r>
              <a:rPr lang="en-US" sz="1580" b="1" dirty="0"/>
              <a:t>contacts </a:t>
            </a:r>
            <a:r>
              <a:rPr lang="en-US" sz="1580" dirty="0"/>
              <a:t>(e.g. hotel and conference facility providers) </a:t>
            </a:r>
            <a:r>
              <a:rPr lang="en-US" sz="1580" dirty="0" smtClean="0"/>
              <a:t>– Where are you hosting it, explain who is your immediate contact at that place that you would be dealing with.</a:t>
            </a:r>
            <a:endParaRPr lang="en-US" sz="1580" dirty="0"/>
          </a:p>
          <a:p>
            <a:pPr marL="536575" indent="-268288">
              <a:buFont typeface="Wingdings" panose="05000000000000000000" pitchFamily="2" charset="2"/>
              <a:buChar char="§"/>
            </a:pPr>
            <a:r>
              <a:rPr lang="en-US" sz="1580" b="1" dirty="0" smtClean="0"/>
              <a:t>Suppliers</a:t>
            </a:r>
            <a:r>
              <a:rPr lang="en-US" sz="1580" dirty="0" smtClean="0"/>
              <a:t> </a:t>
            </a:r>
            <a:r>
              <a:rPr lang="en-US" sz="1580" dirty="0"/>
              <a:t>(e.g. promotional merchandise retailers, </a:t>
            </a:r>
            <a:r>
              <a:rPr lang="en-US" sz="1580" dirty="0" smtClean="0"/>
              <a:t>catering, marketing </a:t>
            </a:r>
            <a:r>
              <a:rPr lang="en-US" sz="1580" dirty="0"/>
              <a:t>contractors, the media, transport, </a:t>
            </a:r>
            <a:r>
              <a:rPr lang="en-US" sz="1580" dirty="0" smtClean="0"/>
              <a:t>specialist </a:t>
            </a:r>
            <a:r>
              <a:rPr lang="en-US" sz="1580" dirty="0"/>
              <a:t>equipment providers for resources such as PA systems/lighting) overnight </a:t>
            </a:r>
            <a:r>
              <a:rPr lang="en-US" sz="1580" dirty="0" smtClean="0"/>
              <a:t>accommodation – Who are all the people who are associated with setting up the venue, explain their needs and wants from the venue choice.</a:t>
            </a:r>
            <a:endParaRPr lang="en-US" sz="1580" dirty="0"/>
          </a:p>
          <a:p>
            <a:pPr marL="536575" indent="-268288">
              <a:buFont typeface="Wingdings" panose="05000000000000000000" pitchFamily="2" charset="2"/>
              <a:buChar char="§"/>
            </a:pPr>
            <a:r>
              <a:rPr lang="en-US" sz="1580" b="1" dirty="0" smtClean="0"/>
              <a:t>Internal </a:t>
            </a:r>
            <a:r>
              <a:rPr lang="en-US" sz="1580" b="1" dirty="0"/>
              <a:t>colleagues </a:t>
            </a:r>
            <a:r>
              <a:rPr lang="en-US" sz="1580" dirty="0"/>
              <a:t>(e.g. peers, managers, marketing, finance, IT, design team, printing team) </a:t>
            </a:r>
            <a:r>
              <a:rPr lang="en-US" sz="1580" dirty="0" smtClean="0"/>
              <a:t>– Explain who in your team or in the school are, what their roles are and how you will be in contact with them.</a:t>
            </a:r>
            <a:endParaRPr lang="en-US" sz="1580" dirty="0"/>
          </a:p>
          <a:p>
            <a:pPr marL="536575" indent="-268288">
              <a:buFont typeface="Wingdings" panose="05000000000000000000" pitchFamily="2" charset="2"/>
              <a:buChar char="§"/>
            </a:pPr>
            <a:r>
              <a:rPr lang="en-GB" sz="1580" b="1" dirty="0" smtClean="0"/>
              <a:t>External </a:t>
            </a:r>
            <a:r>
              <a:rPr lang="en-GB" sz="1580" b="1" dirty="0"/>
              <a:t>speakers/sponsors </a:t>
            </a:r>
            <a:r>
              <a:rPr lang="en-GB" sz="1580" dirty="0" smtClean="0"/>
              <a:t>– Explain who and how you have been communicating with in terms of speakers.</a:t>
            </a:r>
            <a:endParaRPr lang="en-GB" sz="1580" dirty="0"/>
          </a:p>
          <a:p>
            <a:pPr marL="536575" indent="-268288">
              <a:buFont typeface="Wingdings" panose="05000000000000000000" pitchFamily="2" charset="2"/>
              <a:buChar char="§"/>
            </a:pPr>
            <a:r>
              <a:rPr lang="en-GB" sz="1580" b="1" dirty="0" smtClean="0"/>
              <a:t>Trainers</a:t>
            </a:r>
            <a:r>
              <a:rPr lang="en-GB" sz="1580" dirty="0" smtClean="0"/>
              <a:t> – Who are they, what is their role in the event.</a:t>
            </a:r>
          </a:p>
          <a:p>
            <a:r>
              <a:rPr lang="en-GB" sz="1580" b="1" dirty="0" smtClean="0">
                <a:solidFill>
                  <a:srgbClr val="FF0000"/>
                </a:solidFill>
              </a:rPr>
              <a:t>P3.1 – Task 01 –</a:t>
            </a:r>
            <a:r>
              <a:rPr lang="en-GB" sz="1580" dirty="0" smtClean="0">
                <a:solidFill>
                  <a:srgbClr val="FF0000"/>
                </a:solidFill>
              </a:rPr>
              <a:t> identify the role of the internal and external parties within your event.</a:t>
            </a:r>
            <a:endParaRPr lang="en-GB" sz="1580" dirty="0">
              <a:solidFill>
                <a:srgbClr val="FF0000"/>
              </a:solidFill>
            </a:endParaRPr>
          </a:p>
        </p:txBody>
      </p:sp>
      <p:pic>
        <p:nvPicPr>
          <p:cNvPr id="3" name="Picture 2" descr="Image result for pro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1052735"/>
            <a:ext cx="1584176" cy="156561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rom dj"/>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708920"/>
            <a:ext cx="1584176" cy="105553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prom cateri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308304" y="3864689"/>
            <a:ext cx="1584176" cy="796296"/>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prom arrival"/>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308304" y="4761224"/>
            <a:ext cx="1584176" cy="1206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9129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P3.2 – Confirming Event Arrangements</a:t>
            </a:r>
            <a:endParaRPr lang="en-GB" sz="3600" b="1" dirty="0" smtClean="0"/>
          </a:p>
        </p:txBody>
      </p:sp>
      <p:sp>
        <p:nvSpPr>
          <p:cNvPr id="2" name="Rectangle 1"/>
          <p:cNvSpPr/>
          <p:nvPr/>
        </p:nvSpPr>
        <p:spPr>
          <a:xfrm>
            <a:off x="208675" y="1052736"/>
            <a:ext cx="6595573" cy="5586145"/>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700" dirty="0" smtClean="0"/>
              <a:t>For P3.2 you will need to explain in a report how </a:t>
            </a:r>
            <a:r>
              <a:rPr lang="en-US" sz="1700" dirty="0"/>
              <a:t>to use appropriate channels to make and confirm </a:t>
            </a:r>
            <a:r>
              <a:rPr lang="en-US" sz="1700" dirty="0" smtClean="0"/>
              <a:t>arrangements. Describe the following communication methods and explain how you will use these methods for three of the events resources. </a:t>
            </a:r>
            <a:endParaRPr lang="en-US" sz="1700" dirty="0"/>
          </a:p>
          <a:p>
            <a:pPr marL="536575" indent="-268288">
              <a:buFont typeface="Wingdings" panose="05000000000000000000" pitchFamily="2" charset="2"/>
              <a:buChar char="§"/>
            </a:pPr>
            <a:r>
              <a:rPr lang="en-US" sz="1700" dirty="0" smtClean="0"/>
              <a:t>When </a:t>
            </a:r>
            <a:r>
              <a:rPr lang="en-US" sz="1700" dirty="0"/>
              <a:t>to use </a:t>
            </a:r>
            <a:r>
              <a:rPr lang="en-US" sz="1700" b="1" dirty="0"/>
              <a:t>verbal communication </a:t>
            </a:r>
            <a:r>
              <a:rPr lang="en-US" sz="1700" dirty="0"/>
              <a:t>(e.g. initial contact, discussing requirements) </a:t>
            </a:r>
            <a:r>
              <a:rPr lang="en-US" sz="1700" dirty="0" smtClean="0"/>
              <a:t>– this can be formal, face to face and is a better means of communicating with certain suppliers but is not recorded and therefor needs to be written down in case of misunderstandings.</a:t>
            </a:r>
            <a:br>
              <a:rPr lang="en-US" sz="1700" dirty="0" smtClean="0"/>
            </a:br>
            <a:r>
              <a:rPr lang="en-US" sz="1700" dirty="0" smtClean="0"/>
              <a:t>Body language can be used, as can tone, and debate.</a:t>
            </a:r>
            <a:endParaRPr lang="en-US" sz="1700" dirty="0"/>
          </a:p>
          <a:p>
            <a:pPr marL="536575" indent="-268288">
              <a:buFont typeface="Wingdings" panose="05000000000000000000" pitchFamily="2" charset="2"/>
              <a:buChar char="§"/>
            </a:pPr>
            <a:r>
              <a:rPr lang="en-US" sz="1700" dirty="0" smtClean="0"/>
              <a:t>When </a:t>
            </a:r>
            <a:r>
              <a:rPr lang="en-US" sz="1700" dirty="0"/>
              <a:t>to use </a:t>
            </a:r>
            <a:r>
              <a:rPr lang="en-US" sz="1700" b="1" dirty="0"/>
              <a:t>written communication </a:t>
            </a:r>
            <a:r>
              <a:rPr lang="en-US" sz="1700" dirty="0"/>
              <a:t>(e.g. contracts, invitations) </a:t>
            </a:r>
            <a:r>
              <a:rPr lang="en-US" sz="1700" dirty="0" smtClean="0"/>
              <a:t>– this is formal and therefor quotes and prices can be legal. It is easier to do but there is no direct feedback from the client or recognition of understanding. This is best done after a conversation in order to verify details.</a:t>
            </a:r>
          </a:p>
          <a:p>
            <a:r>
              <a:rPr lang="en-GB" sz="1700" b="1" dirty="0" smtClean="0">
                <a:solidFill>
                  <a:srgbClr val="FF0000"/>
                </a:solidFill>
              </a:rPr>
              <a:t>P3.2 </a:t>
            </a:r>
            <a:r>
              <a:rPr lang="en-GB" sz="1700" b="1" dirty="0">
                <a:solidFill>
                  <a:srgbClr val="FF0000"/>
                </a:solidFill>
              </a:rPr>
              <a:t>– Task </a:t>
            </a:r>
            <a:r>
              <a:rPr lang="en-GB" sz="1700" b="1" dirty="0" smtClean="0">
                <a:solidFill>
                  <a:srgbClr val="FF0000"/>
                </a:solidFill>
              </a:rPr>
              <a:t>02 </a:t>
            </a:r>
            <a:r>
              <a:rPr lang="en-GB" sz="1700" b="1" dirty="0">
                <a:solidFill>
                  <a:srgbClr val="FF0000"/>
                </a:solidFill>
              </a:rPr>
              <a:t>–</a:t>
            </a:r>
            <a:r>
              <a:rPr lang="en-GB" sz="1700" dirty="0">
                <a:solidFill>
                  <a:srgbClr val="FF0000"/>
                </a:solidFill>
              </a:rPr>
              <a:t> </a:t>
            </a:r>
            <a:r>
              <a:rPr lang="en-GB" sz="1700" dirty="0" smtClean="0">
                <a:solidFill>
                  <a:srgbClr val="FF0000"/>
                </a:solidFill>
              </a:rPr>
              <a:t>Identify </a:t>
            </a:r>
            <a:r>
              <a:rPr lang="en-GB" sz="1700" dirty="0">
                <a:solidFill>
                  <a:srgbClr val="FF0000"/>
                </a:solidFill>
              </a:rPr>
              <a:t>the role </a:t>
            </a:r>
            <a:r>
              <a:rPr lang="en-GB" sz="1700" dirty="0" smtClean="0">
                <a:solidFill>
                  <a:srgbClr val="FF0000"/>
                </a:solidFill>
              </a:rPr>
              <a:t>and importance of different forms of </a:t>
            </a:r>
            <a:r>
              <a:rPr lang="en-GB" sz="1700" dirty="0">
                <a:solidFill>
                  <a:srgbClr val="FF0000"/>
                </a:solidFill>
              </a:rPr>
              <a:t>the </a:t>
            </a:r>
            <a:r>
              <a:rPr lang="en-GB" sz="1700" dirty="0" smtClean="0">
                <a:solidFill>
                  <a:srgbClr val="FF0000"/>
                </a:solidFill>
              </a:rPr>
              <a:t>verbal and written communication when dealing with suppliers, </a:t>
            </a:r>
          </a:p>
          <a:p>
            <a:r>
              <a:rPr lang="en-GB" sz="1700" b="1" dirty="0" smtClean="0">
                <a:solidFill>
                  <a:srgbClr val="FF0000"/>
                </a:solidFill>
              </a:rPr>
              <a:t>P4.1 – Task 03 - </a:t>
            </a:r>
            <a:r>
              <a:rPr lang="en-GB" sz="1700" dirty="0" smtClean="0">
                <a:solidFill>
                  <a:srgbClr val="FF0000"/>
                </a:solidFill>
              </a:rPr>
              <a:t>Evidence that you have used verbal and written communications in booking and arranging this event.</a:t>
            </a:r>
            <a:endParaRPr lang="en-GB" sz="1700" dirty="0">
              <a:solidFill>
                <a:srgbClr val="FF0000"/>
              </a:solidFill>
            </a:endParaRPr>
          </a:p>
        </p:txBody>
      </p:sp>
      <p:pic>
        <p:nvPicPr>
          <p:cNvPr id="2050" name="Picture 2" descr="Image result for shaking hands on a dea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04248" y="1052736"/>
            <a:ext cx="2088232" cy="158823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supplier communication emai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8191" b="6939"/>
          <a:stretch/>
        </p:blipFill>
        <p:spPr bwMode="auto">
          <a:xfrm>
            <a:off x="6804248" y="2780929"/>
            <a:ext cx="2093662" cy="219605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verbal communic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804248" y="5067379"/>
            <a:ext cx="2096677" cy="1529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658886"/>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P3.3 – Communicating Event Arrangements</a:t>
            </a:r>
            <a:endParaRPr lang="en-GB" sz="3200" b="1" dirty="0" smtClean="0"/>
          </a:p>
        </p:txBody>
      </p:sp>
      <p:sp>
        <p:nvSpPr>
          <p:cNvPr id="2" name="Rectangle 1"/>
          <p:cNvSpPr/>
          <p:nvPr/>
        </p:nvSpPr>
        <p:spPr>
          <a:xfrm>
            <a:off x="208675" y="1052736"/>
            <a:ext cx="8683805" cy="5507662"/>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530" dirty="0" smtClean="0"/>
              <a:t>For P3.3 you have to demonstrate the importance of conducting in a polite professional and capable manner </a:t>
            </a:r>
            <a:r>
              <a:rPr lang="en-US" sz="1530" dirty="0"/>
              <a:t>when communicating with relevant parties i.e. </a:t>
            </a:r>
          </a:p>
          <a:p>
            <a:pPr marL="536575" indent="-268288">
              <a:buFont typeface="Wingdings" panose="05000000000000000000" pitchFamily="2" charset="2"/>
              <a:buChar char="§"/>
            </a:pPr>
            <a:r>
              <a:rPr lang="en-GB" sz="1530" b="1" dirty="0" smtClean="0"/>
              <a:t>Professionalism </a:t>
            </a:r>
            <a:r>
              <a:rPr lang="en-GB" sz="1530" dirty="0" smtClean="0"/>
              <a:t>– There are lots of ways you can do this, respond quickly to communication, allow the client to talk, behave well in conversations, negotiate reasonably. The importance of looking and acting professionally, is that the suppliers will do so in return, they will see you as someone who can be trusted.</a:t>
            </a:r>
            <a:endParaRPr lang="en-GB" sz="1530" dirty="0"/>
          </a:p>
          <a:p>
            <a:pPr marL="536575" indent="-268288">
              <a:buFont typeface="Wingdings" panose="05000000000000000000" pitchFamily="2" charset="2"/>
              <a:buChar char="§"/>
            </a:pPr>
            <a:r>
              <a:rPr lang="en-GB" sz="1530" b="1" dirty="0" smtClean="0"/>
              <a:t>Clear </a:t>
            </a:r>
            <a:r>
              <a:rPr lang="en-GB" sz="1530" b="1" dirty="0"/>
              <a:t>messages </a:t>
            </a:r>
            <a:r>
              <a:rPr lang="en-GB" sz="1530" dirty="0" smtClean="0"/>
              <a:t>– this is true in most circumstances but more clearly in quotes and in any communication involving finances. You pay for what you get and you need to be clear about what you want, measurements stated in form, prices quoted precisely, dates and time strict. And any difficulties or issues made clear so as not to waste time.</a:t>
            </a:r>
            <a:endParaRPr lang="en-GB" sz="1530" dirty="0"/>
          </a:p>
          <a:p>
            <a:pPr marL="536575" indent="-268288">
              <a:buFont typeface="Wingdings" panose="05000000000000000000" pitchFamily="2" charset="2"/>
              <a:buChar char="§"/>
            </a:pPr>
            <a:r>
              <a:rPr lang="en-GB" sz="1530" b="1" dirty="0" smtClean="0"/>
              <a:t>Timely </a:t>
            </a:r>
            <a:r>
              <a:rPr lang="en-GB" sz="1530" b="1" dirty="0"/>
              <a:t>communications</a:t>
            </a:r>
            <a:r>
              <a:rPr lang="en-GB" sz="1530" dirty="0"/>
              <a:t> </a:t>
            </a:r>
            <a:r>
              <a:rPr lang="en-GB" sz="1530" dirty="0" smtClean="0"/>
              <a:t>– People like to be responded too as quickly as possible, sorting jobs out before the ned of the day and getting things done. Poor and late communication set back targets, and especially when booking items for use, companies do not wait, late communication and the booking can be gone.</a:t>
            </a:r>
            <a:endParaRPr lang="en-GB" sz="1530" dirty="0"/>
          </a:p>
          <a:p>
            <a:pPr marL="536575" indent="-268288">
              <a:buFont typeface="Wingdings" panose="05000000000000000000" pitchFamily="2" charset="2"/>
              <a:buChar char="§"/>
            </a:pPr>
            <a:r>
              <a:rPr lang="en-GB" sz="1530" b="1" dirty="0" smtClean="0"/>
              <a:t>Realistic </a:t>
            </a:r>
            <a:r>
              <a:rPr lang="en-GB" sz="1530" b="1" dirty="0"/>
              <a:t>expectations </a:t>
            </a:r>
            <a:r>
              <a:rPr lang="en-GB" sz="1530" dirty="0" smtClean="0"/>
              <a:t>– At the end of the day, you are a student and the expectations that a company has of you can be changed by the bar is set low. Similarly you should be real about what to expect, delays, poor communication, suppliers who do not have smartphones, prices that change and may be beyond what you thought it should be. It is important to realise these things when dealing with suppliers and outside support.</a:t>
            </a:r>
            <a:endParaRPr lang="en-GB" sz="1530" dirty="0"/>
          </a:p>
          <a:p>
            <a:r>
              <a:rPr lang="en-GB" sz="1530" b="1" dirty="0" smtClean="0">
                <a:solidFill>
                  <a:srgbClr val="FF0000"/>
                </a:solidFill>
              </a:rPr>
              <a:t>P3.3 </a:t>
            </a:r>
            <a:r>
              <a:rPr lang="en-GB" sz="1530" b="1" dirty="0">
                <a:solidFill>
                  <a:srgbClr val="FF0000"/>
                </a:solidFill>
              </a:rPr>
              <a:t>– Task </a:t>
            </a:r>
            <a:r>
              <a:rPr lang="en-GB" sz="1530" b="1" dirty="0" smtClean="0">
                <a:solidFill>
                  <a:srgbClr val="FF0000"/>
                </a:solidFill>
              </a:rPr>
              <a:t>04 </a:t>
            </a:r>
            <a:r>
              <a:rPr lang="en-GB" sz="1530" b="1" dirty="0">
                <a:solidFill>
                  <a:srgbClr val="FF0000"/>
                </a:solidFill>
              </a:rPr>
              <a:t>–</a:t>
            </a:r>
            <a:r>
              <a:rPr lang="en-GB" sz="1530" dirty="0">
                <a:solidFill>
                  <a:srgbClr val="FF0000"/>
                </a:solidFill>
              </a:rPr>
              <a:t> Identify the role and importance of </a:t>
            </a:r>
            <a:r>
              <a:rPr lang="en-GB" sz="1530" dirty="0" smtClean="0">
                <a:solidFill>
                  <a:srgbClr val="FF0000"/>
                </a:solidFill>
              </a:rPr>
              <a:t>being professional, clear, timely and realistic </a:t>
            </a:r>
            <a:r>
              <a:rPr lang="en-GB" sz="1530" dirty="0">
                <a:solidFill>
                  <a:srgbClr val="FF0000"/>
                </a:solidFill>
              </a:rPr>
              <a:t>when dealing with </a:t>
            </a:r>
            <a:r>
              <a:rPr lang="en-GB" sz="1530" dirty="0" smtClean="0">
                <a:solidFill>
                  <a:srgbClr val="FF0000"/>
                </a:solidFill>
              </a:rPr>
              <a:t>suppliers </a:t>
            </a:r>
            <a:r>
              <a:rPr lang="en-GB" sz="1530" dirty="0">
                <a:solidFill>
                  <a:srgbClr val="FF0000"/>
                </a:solidFill>
              </a:rPr>
              <a:t>in booking and arranging this event</a:t>
            </a:r>
            <a:r>
              <a:rPr lang="en-GB" sz="1530" dirty="0" smtClean="0">
                <a:solidFill>
                  <a:srgbClr val="FF0000"/>
                </a:solidFill>
              </a:rPr>
              <a:t>.</a:t>
            </a:r>
          </a:p>
          <a:p>
            <a:r>
              <a:rPr lang="en-GB" sz="1530" b="1" dirty="0" smtClean="0">
                <a:solidFill>
                  <a:srgbClr val="FF0000"/>
                </a:solidFill>
              </a:rPr>
              <a:t>P4.2 </a:t>
            </a:r>
            <a:r>
              <a:rPr lang="en-GB" sz="1530" b="1" dirty="0">
                <a:solidFill>
                  <a:srgbClr val="FF0000"/>
                </a:solidFill>
              </a:rPr>
              <a:t>– Task </a:t>
            </a:r>
            <a:r>
              <a:rPr lang="en-GB" sz="1530" b="1" dirty="0" smtClean="0">
                <a:solidFill>
                  <a:srgbClr val="FF0000"/>
                </a:solidFill>
              </a:rPr>
              <a:t>05 </a:t>
            </a:r>
            <a:r>
              <a:rPr lang="en-GB" sz="1530" b="1" dirty="0">
                <a:solidFill>
                  <a:srgbClr val="FF0000"/>
                </a:solidFill>
              </a:rPr>
              <a:t>- </a:t>
            </a:r>
            <a:r>
              <a:rPr lang="en-GB" sz="1530" dirty="0">
                <a:solidFill>
                  <a:srgbClr val="FF0000"/>
                </a:solidFill>
              </a:rPr>
              <a:t>Evidence that you have </a:t>
            </a:r>
            <a:r>
              <a:rPr lang="en-GB" sz="1530" dirty="0" smtClean="0">
                <a:solidFill>
                  <a:srgbClr val="FF0000"/>
                </a:solidFill>
              </a:rPr>
              <a:t>been </a:t>
            </a:r>
            <a:r>
              <a:rPr lang="en-GB" sz="1530" dirty="0">
                <a:solidFill>
                  <a:srgbClr val="FF0000"/>
                </a:solidFill>
              </a:rPr>
              <a:t>professional, clear, timely and realistic</a:t>
            </a:r>
            <a:r>
              <a:rPr lang="en-GB" sz="1530" dirty="0" smtClean="0">
                <a:solidFill>
                  <a:srgbClr val="FF0000"/>
                </a:solidFill>
              </a:rPr>
              <a:t> in your communications </a:t>
            </a:r>
            <a:r>
              <a:rPr lang="en-GB" sz="1530" dirty="0">
                <a:solidFill>
                  <a:srgbClr val="FF0000"/>
                </a:solidFill>
              </a:rPr>
              <a:t>in booking and arranging this event</a:t>
            </a:r>
            <a:r>
              <a:rPr lang="en-GB" sz="1530" dirty="0" smtClean="0">
                <a:solidFill>
                  <a:srgbClr val="FF0000"/>
                </a:solidFill>
              </a:rPr>
              <a:t>.</a:t>
            </a:r>
            <a:endParaRPr lang="en-GB" sz="1530" dirty="0">
              <a:solidFill>
                <a:srgbClr val="FF0000"/>
              </a:solidFill>
            </a:endParaRPr>
          </a:p>
        </p:txBody>
      </p:sp>
    </p:spTree>
    <p:extLst>
      <p:ext uri="{BB962C8B-B14F-4D97-AF65-F5344CB8AC3E}">
        <p14:creationId xmlns:p14="http://schemas.microsoft.com/office/powerpoint/2010/main" val="283403508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P3.4 – Communicating Event Arrangements</a:t>
            </a:r>
            <a:endParaRPr lang="en-GB" sz="3200" b="1" dirty="0" smtClean="0"/>
          </a:p>
        </p:txBody>
      </p:sp>
      <p:sp>
        <p:nvSpPr>
          <p:cNvPr id="2" name="Rectangle 1"/>
          <p:cNvSpPr/>
          <p:nvPr/>
        </p:nvSpPr>
        <p:spPr>
          <a:xfrm>
            <a:off x="208675" y="1052736"/>
            <a:ext cx="8654642" cy="5577746"/>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600" dirty="0" smtClean="0"/>
              <a:t>For </a:t>
            </a:r>
            <a:r>
              <a:rPr lang="en-US" sz="1600" b="1" dirty="0" smtClean="0"/>
              <a:t>3.4</a:t>
            </a:r>
            <a:r>
              <a:rPr lang="en-US" sz="1600" dirty="0" smtClean="0"/>
              <a:t> you need to outline the arrangement </a:t>
            </a:r>
            <a:r>
              <a:rPr lang="en-US" sz="1600" dirty="0"/>
              <a:t>details which need to be communicated </a:t>
            </a:r>
            <a:r>
              <a:rPr lang="en-US" sz="1600" dirty="0" smtClean="0"/>
              <a:t>and then demonstrate that you have communicated this information either verbally or in written form, outlining the communication and the responses.</a:t>
            </a:r>
            <a:endParaRPr lang="en-US" sz="1600" dirty="0"/>
          </a:p>
          <a:p>
            <a:pPr marL="536575" lvl="1" indent="-268288">
              <a:buFont typeface="Wingdings" panose="05000000000000000000" pitchFamily="2" charset="2"/>
              <a:buChar char="§"/>
            </a:pPr>
            <a:r>
              <a:rPr lang="en-US" sz="1600" b="1" dirty="0" smtClean="0"/>
              <a:t>Financial </a:t>
            </a:r>
            <a:r>
              <a:rPr lang="en-US" sz="1600" dirty="0"/>
              <a:t>(e.g. budget available to spend on event, delegate fee) </a:t>
            </a:r>
          </a:p>
          <a:p>
            <a:pPr marL="536575" lvl="1" indent="-268288">
              <a:buFont typeface="Wingdings" panose="05000000000000000000" pitchFamily="2" charset="2"/>
              <a:buChar char="§"/>
            </a:pPr>
            <a:r>
              <a:rPr lang="en-US" sz="1600" b="1" dirty="0" smtClean="0"/>
              <a:t>Delegate </a:t>
            </a:r>
            <a:r>
              <a:rPr lang="en-US" sz="1600" b="1" dirty="0"/>
              <a:t>requirements </a:t>
            </a:r>
            <a:r>
              <a:rPr lang="en-US" sz="1600" dirty="0"/>
              <a:t>(e.g. refreshments, catering, transport, accommodation, delegate packs/supporting information, joining instructions, evaluation forms) </a:t>
            </a:r>
          </a:p>
          <a:p>
            <a:pPr marL="536575" lvl="1" indent="-268288">
              <a:buFont typeface="Wingdings" panose="05000000000000000000" pitchFamily="2" charset="2"/>
              <a:buChar char="§"/>
            </a:pPr>
            <a:r>
              <a:rPr lang="en-US" sz="1600" b="1" dirty="0" smtClean="0"/>
              <a:t>Venue </a:t>
            </a:r>
            <a:r>
              <a:rPr lang="en-US" sz="1600" b="1" dirty="0"/>
              <a:t>details </a:t>
            </a:r>
            <a:r>
              <a:rPr lang="en-US" sz="1600" dirty="0"/>
              <a:t>(e.g. confirm booking details, facilities/resources to hire from the venue, rooms to be used, room layouts, refreshments the venue will supply, delegate numbers, car parking requirements, fire evacuation arrangements, health and safety, accessibility arrangements) </a:t>
            </a:r>
          </a:p>
          <a:p>
            <a:pPr marL="536575" lvl="1" indent="-268288">
              <a:buFont typeface="Wingdings" panose="05000000000000000000" pitchFamily="2" charset="2"/>
              <a:buChar char="§"/>
            </a:pPr>
            <a:r>
              <a:rPr lang="en-US" sz="1600" b="1" dirty="0" smtClean="0"/>
              <a:t>Equipment </a:t>
            </a:r>
            <a:r>
              <a:rPr lang="en-US" sz="1600" dirty="0"/>
              <a:t>(e.g. tables, chairs, IT, display screens, assistive technologies) </a:t>
            </a:r>
          </a:p>
          <a:p>
            <a:pPr marL="536575" lvl="1" indent="-268288">
              <a:buFont typeface="Wingdings" panose="05000000000000000000" pitchFamily="2" charset="2"/>
              <a:buChar char="§"/>
            </a:pPr>
            <a:r>
              <a:rPr lang="en-US" sz="1600" b="1" dirty="0" smtClean="0"/>
              <a:t>Suppliers </a:t>
            </a:r>
            <a:r>
              <a:rPr lang="en-US" sz="1600" dirty="0"/>
              <a:t>(e.g. design/order promotional merchandise, catering, publicity materials, media coverage, transport arrangements, overnight accommodation) </a:t>
            </a:r>
          </a:p>
          <a:p>
            <a:pPr marL="536575" lvl="1" indent="-268288">
              <a:buFont typeface="Wingdings" panose="05000000000000000000" pitchFamily="2" charset="2"/>
              <a:buChar char="§"/>
            </a:pPr>
            <a:r>
              <a:rPr lang="en-US" sz="1600" b="1" dirty="0" smtClean="0"/>
              <a:t>Internal </a:t>
            </a:r>
            <a:r>
              <a:rPr lang="en-US" sz="1600" b="1" dirty="0"/>
              <a:t>support </a:t>
            </a:r>
            <a:r>
              <a:rPr lang="en-US" sz="1600" dirty="0"/>
              <a:t>staff/colleagues (e.g. event team responsibilities, such as setting up the venue/resources, note-taking, ensuring delegates receive the correct documentation, recording attendance, welcoming delegates, supporting delegates/guests, collecting evaluation forms) </a:t>
            </a:r>
            <a:endParaRPr lang="en-GB" sz="1600" dirty="0"/>
          </a:p>
          <a:p>
            <a:pPr marL="285750" indent="-285750">
              <a:buClr>
                <a:srgbClr val="0070C0"/>
              </a:buClr>
              <a:buSzPct val="68000"/>
              <a:buFont typeface="Arial" panose="020B0604020202020204" pitchFamily="34" charset="0"/>
              <a:buChar char="►"/>
            </a:pPr>
            <a:r>
              <a:rPr lang="en-GB" sz="1600" dirty="0" smtClean="0"/>
              <a:t>Not all these need to be demonstrated if they are not relevant for your event </a:t>
            </a:r>
            <a:r>
              <a:rPr lang="en-GB" sz="1600" dirty="0" err="1" smtClean="0"/>
              <a:t>bt</a:t>
            </a:r>
            <a:r>
              <a:rPr lang="en-GB" sz="1600" dirty="0" smtClean="0"/>
              <a:t> they do need to be explained in relation to your event. </a:t>
            </a:r>
          </a:p>
          <a:p>
            <a:pPr>
              <a:buClr>
                <a:srgbClr val="0070C0"/>
              </a:buClr>
              <a:buSzPct val="68000"/>
            </a:pPr>
            <a:r>
              <a:rPr lang="en-GB" sz="1600" b="1" dirty="0" smtClean="0">
                <a:solidFill>
                  <a:srgbClr val="FF0000"/>
                </a:solidFill>
              </a:rPr>
              <a:t>P3.4 </a:t>
            </a:r>
            <a:r>
              <a:rPr lang="en-GB" sz="1600" b="1" dirty="0">
                <a:solidFill>
                  <a:srgbClr val="FF0000"/>
                </a:solidFill>
              </a:rPr>
              <a:t>– Task </a:t>
            </a:r>
            <a:r>
              <a:rPr lang="en-GB" sz="1600" b="1" dirty="0" smtClean="0">
                <a:solidFill>
                  <a:srgbClr val="FF0000"/>
                </a:solidFill>
              </a:rPr>
              <a:t>06 </a:t>
            </a:r>
            <a:r>
              <a:rPr lang="en-GB" sz="1600" b="1" dirty="0">
                <a:solidFill>
                  <a:srgbClr val="FF0000"/>
                </a:solidFill>
              </a:rPr>
              <a:t>–</a:t>
            </a:r>
            <a:r>
              <a:rPr lang="en-GB" sz="1600" dirty="0">
                <a:solidFill>
                  <a:srgbClr val="FF0000"/>
                </a:solidFill>
              </a:rPr>
              <a:t> </a:t>
            </a:r>
            <a:r>
              <a:rPr lang="en-GB" sz="1600" dirty="0" smtClean="0">
                <a:solidFill>
                  <a:srgbClr val="FF0000"/>
                </a:solidFill>
              </a:rPr>
              <a:t>Describe and outline the arrangements for the event, </a:t>
            </a:r>
            <a:r>
              <a:rPr lang="en-GB" sz="1600" dirty="0">
                <a:solidFill>
                  <a:srgbClr val="FF0000"/>
                </a:solidFill>
              </a:rPr>
              <a:t>and evidence that you have used these things in </a:t>
            </a:r>
            <a:r>
              <a:rPr lang="en-GB" sz="1600" dirty="0" smtClean="0">
                <a:solidFill>
                  <a:srgbClr val="FF0000"/>
                </a:solidFill>
              </a:rPr>
              <a:t>booking, </a:t>
            </a:r>
            <a:r>
              <a:rPr lang="en-GB" sz="1600" dirty="0">
                <a:solidFill>
                  <a:srgbClr val="FF0000"/>
                </a:solidFill>
              </a:rPr>
              <a:t>arranging </a:t>
            </a:r>
            <a:r>
              <a:rPr lang="en-GB" sz="1600" dirty="0" smtClean="0">
                <a:solidFill>
                  <a:srgbClr val="FF0000"/>
                </a:solidFill>
              </a:rPr>
              <a:t>and carrying out this </a:t>
            </a:r>
            <a:r>
              <a:rPr lang="en-GB" sz="1600" dirty="0">
                <a:solidFill>
                  <a:srgbClr val="FF0000"/>
                </a:solidFill>
              </a:rPr>
              <a:t>event</a:t>
            </a:r>
            <a:r>
              <a:rPr lang="en-GB" sz="1600" dirty="0" smtClean="0">
                <a:solidFill>
                  <a:srgbClr val="FF0000"/>
                </a:solidFill>
              </a:rPr>
              <a:t>.</a:t>
            </a:r>
          </a:p>
          <a:p>
            <a:pPr>
              <a:buClr>
                <a:srgbClr val="0070C0"/>
              </a:buClr>
              <a:buSzPct val="68000"/>
            </a:pPr>
            <a:r>
              <a:rPr lang="en-GB" sz="1600" b="1" dirty="0" smtClean="0">
                <a:solidFill>
                  <a:srgbClr val="FF0000"/>
                </a:solidFill>
              </a:rPr>
              <a:t>P4.3 </a:t>
            </a:r>
            <a:r>
              <a:rPr lang="en-GB" sz="1600" b="1" dirty="0">
                <a:solidFill>
                  <a:srgbClr val="FF0000"/>
                </a:solidFill>
              </a:rPr>
              <a:t>– Task </a:t>
            </a:r>
            <a:r>
              <a:rPr lang="en-GB" sz="1600" b="1" dirty="0" smtClean="0">
                <a:solidFill>
                  <a:srgbClr val="FF0000"/>
                </a:solidFill>
              </a:rPr>
              <a:t>07 </a:t>
            </a:r>
            <a:r>
              <a:rPr lang="en-GB" sz="1600" b="1" dirty="0">
                <a:solidFill>
                  <a:srgbClr val="FF0000"/>
                </a:solidFill>
              </a:rPr>
              <a:t>- </a:t>
            </a:r>
            <a:r>
              <a:rPr lang="en-GB" sz="1600" dirty="0">
                <a:solidFill>
                  <a:srgbClr val="FF0000"/>
                </a:solidFill>
              </a:rPr>
              <a:t>Evidence that you have </a:t>
            </a:r>
            <a:r>
              <a:rPr lang="en-GB" sz="1600" dirty="0" smtClean="0">
                <a:solidFill>
                  <a:srgbClr val="FF0000"/>
                </a:solidFill>
              </a:rPr>
              <a:t>communicated the event arrangements </a:t>
            </a:r>
            <a:r>
              <a:rPr lang="en-GB" sz="1600" dirty="0">
                <a:solidFill>
                  <a:srgbClr val="FF0000"/>
                </a:solidFill>
              </a:rPr>
              <a:t>in your communications in booking and arranging this </a:t>
            </a:r>
            <a:r>
              <a:rPr lang="en-GB" sz="1600" dirty="0" smtClean="0">
                <a:solidFill>
                  <a:srgbClr val="FF0000"/>
                </a:solidFill>
              </a:rPr>
              <a:t>event.</a:t>
            </a:r>
            <a:endParaRPr lang="en-GB" sz="1600" dirty="0">
              <a:solidFill>
                <a:srgbClr val="FF0000"/>
              </a:solidFill>
            </a:endParaRPr>
          </a:p>
        </p:txBody>
      </p:sp>
    </p:spTree>
    <p:extLst>
      <p:ext uri="{BB962C8B-B14F-4D97-AF65-F5344CB8AC3E}">
        <p14:creationId xmlns:p14="http://schemas.microsoft.com/office/powerpoint/2010/main" val="116236930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P3.4 – Communicating Event Arrangements</a:t>
            </a:r>
            <a:endParaRPr lang="en-GB" sz="3200" b="1" dirty="0" smtClean="0"/>
          </a:p>
        </p:txBody>
      </p:sp>
      <p:sp>
        <p:nvSpPr>
          <p:cNvPr id="2" name="Rectangle 1"/>
          <p:cNvSpPr/>
          <p:nvPr/>
        </p:nvSpPr>
        <p:spPr>
          <a:xfrm>
            <a:off x="208675" y="1052736"/>
            <a:ext cx="8654642" cy="5693866"/>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400" dirty="0" smtClean="0"/>
              <a:t>For example, for my scenario I would do the following:</a:t>
            </a:r>
          </a:p>
          <a:p>
            <a:pPr marL="536575" lvl="1" indent="-268288">
              <a:buFont typeface="Wingdings" panose="05000000000000000000" pitchFamily="2" charset="2"/>
              <a:buChar char="§"/>
            </a:pPr>
            <a:r>
              <a:rPr lang="en-US" sz="1400" b="1" dirty="0" smtClean="0"/>
              <a:t>Financial </a:t>
            </a:r>
            <a:r>
              <a:rPr lang="en-US" sz="1400" dirty="0"/>
              <a:t>(e.g. budget available to spend on event, delegate fee) </a:t>
            </a:r>
            <a:r>
              <a:rPr lang="en-US" sz="1400" dirty="0" smtClean="0"/>
              <a:t/>
            </a:r>
            <a:br>
              <a:rPr lang="en-US" sz="1400" dirty="0" smtClean="0"/>
            </a:br>
            <a:r>
              <a:rPr lang="en-US" sz="1400" dirty="0" smtClean="0">
                <a:solidFill>
                  <a:srgbClr val="0070C0"/>
                </a:solidFill>
              </a:rPr>
              <a:t>I would show evidence of the booking Martletts receipt, with a breakdown of the costings. I would show proof that this has been agreed with my team and show proof that the arrangement for booking has been confirmed.</a:t>
            </a:r>
            <a:endParaRPr lang="en-US" sz="1400" dirty="0">
              <a:solidFill>
                <a:srgbClr val="0070C0"/>
              </a:solidFill>
            </a:endParaRPr>
          </a:p>
          <a:p>
            <a:pPr marL="536575" lvl="1" indent="-268288">
              <a:buFont typeface="Wingdings" panose="05000000000000000000" pitchFamily="2" charset="2"/>
              <a:buChar char="§"/>
            </a:pPr>
            <a:r>
              <a:rPr lang="en-US" sz="1400" b="1" dirty="0" smtClean="0"/>
              <a:t>Delegate </a:t>
            </a:r>
            <a:r>
              <a:rPr lang="en-US" sz="1400" b="1" dirty="0"/>
              <a:t>requirements </a:t>
            </a:r>
            <a:r>
              <a:rPr lang="en-US" sz="1400" dirty="0"/>
              <a:t>(e.g. refreshments, catering, transport, accommodation, delegate packs/supporting information, joining instructions, evaluation forms) </a:t>
            </a:r>
            <a:r>
              <a:rPr lang="en-US" sz="1400" dirty="0" smtClean="0"/>
              <a:t/>
            </a:r>
            <a:br>
              <a:rPr lang="en-US" sz="1400" dirty="0" smtClean="0"/>
            </a:br>
            <a:r>
              <a:rPr lang="en-US" sz="1400" dirty="0">
                <a:solidFill>
                  <a:srgbClr val="0070C0"/>
                </a:solidFill>
              </a:rPr>
              <a:t>I would show evidence </a:t>
            </a:r>
            <a:r>
              <a:rPr lang="en-US" sz="1400" dirty="0" smtClean="0">
                <a:solidFill>
                  <a:srgbClr val="0070C0"/>
                </a:solidFill>
              </a:rPr>
              <a:t>of contacting the students involved and relaying the pricing information, ticket sales and expectations. I would record this and show feedback given.</a:t>
            </a:r>
            <a:endParaRPr lang="en-US" sz="1400" dirty="0"/>
          </a:p>
          <a:p>
            <a:pPr marL="536575" lvl="1" indent="-268288">
              <a:buFont typeface="Wingdings" panose="05000000000000000000" pitchFamily="2" charset="2"/>
              <a:buChar char="§"/>
            </a:pPr>
            <a:r>
              <a:rPr lang="en-US" sz="1400" b="1" dirty="0" smtClean="0"/>
              <a:t>Venue </a:t>
            </a:r>
            <a:r>
              <a:rPr lang="en-US" sz="1400" b="1" dirty="0"/>
              <a:t>details </a:t>
            </a:r>
            <a:r>
              <a:rPr lang="en-US" sz="1400" dirty="0"/>
              <a:t>(e.g. confirm booking details, facilities/resources to hire from the venue, rooms to be used, room layouts, refreshments the venue will supply, delegate numbers, car parking requirements, fire evacuation arrangements, health and safety, accessibility arrangements) </a:t>
            </a:r>
            <a:r>
              <a:rPr lang="en-US" sz="1400" dirty="0" smtClean="0"/>
              <a:t/>
            </a:r>
            <a:br>
              <a:rPr lang="en-US" sz="1400" dirty="0" smtClean="0"/>
            </a:br>
            <a:r>
              <a:rPr lang="en-US" sz="1400" dirty="0">
                <a:solidFill>
                  <a:srgbClr val="0070C0"/>
                </a:solidFill>
              </a:rPr>
              <a:t>I would show evidence </a:t>
            </a:r>
            <a:r>
              <a:rPr lang="en-US" sz="1400" dirty="0" smtClean="0">
                <a:solidFill>
                  <a:srgbClr val="0070C0"/>
                </a:solidFill>
              </a:rPr>
              <a:t>of the table plans drawn up by the group, the email detailing these including staff seating and email communication and confirmation from the staff who are coming to the venue.</a:t>
            </a:r>
            <a:endParaRPr lang="en-US" sz="1400" dirty="0"/>
          </a:p>
          <a:p>
            <a:pPr marL="536575" lvl="1" indent="-268288">
              <a:buFont typeface="Wingdings" panose="05000000000000000000" pitchFamily="2" charset="2"/>
              <a:buChar char="§"/>
            </a:pPr>
            <a:r>
              <a:rPr lang="en-US" sz="1400" b="1" dirty="0" smtClean="0"/>
              <a:t>Equipment </a:t>
            </a:r>
            <a:r>
              <a:rPr lang="en-US" sz="1400" dirty="0"/>
              <a:t>(e.g. tables, chairs, IT, display screens, assistive technologies) </a:t>
            </a:r>
            <a:r>
              <a:rPr lang="en-US" sz="1400" dirty="0" smtClean="0"/>
              <a:t/>
            </a:r>
            <a:br>
              <a:rPr lang="en-US" sz="1400" dirty="0" smtClean="0"/>
            </a:br>
            <a:r>
              <a:rPr lang="en-US" sz="1400" dirty="0">
                <a:solidFill>
                  <a:srgbClr val="0070C0"/>
                </a:solidFill>
              </a:rPr>
              <a:t>I would show evidence </a:t>
            </a:r>
            <a:r>
              <a:rPr lang="en-US" sz="1400" dirty="0" smtClean="0">
                <a:solidFill>
                  <a:srgbClr val="0070C0"/>
                </a:solidFill>
              </a:rPr>
              <a:t>of the regulations at Martletts, a breakdown of the procedures and show communicating this with them vie email.</a:t>
            </a:r>
            <a:endParaRPr lang="en-US" sz="1400" dirty="0"/>
          </a:p>
          <a:p>
            <a:pPr marL="536575" lvl="1" indent="-268288">
              <a:buFont typeface="Wingdings" panose="05000000000000000000" pitchFamily="2" charset="2"/>
              <a:buChar char="§"/>
            </a:pPr>
            <a:r>
              <a:rPr lang="en-US" sz="1400" b="1" dirty="0" smtClean="0"/>
              <a:t>Suppliers </a:t>
            </a:r>
            <a:r>
              <a:rPr lang="en-US" sz="1400" dirty="0"/>
              <a:t>(e.g. design/order promotional merchandise, catering, publicity materials, media coverage, transport arrangements, overnight accommodation) </a:t>
            </a:r>
            <a:r>
              <a:rPr lang="en-US" sz="1400" dirty="0" smtClean="0"/>
              <a:t/>
            </a:r>
            <a:br>
              <a:rPr lang="en-US" sz="1400" dirty="0" smtClean="0"/>
            </a:br>
            <a:r>
              <a:rPr lang="en-US" sz="1400" dirty="0" smtClean="0">
                <a:solidFill>
                  <a:srgbClr val="0070C0"/>
                </a:solidFill>
              </a:rPr>
              <a:t>I would show booking the DJ and email confirmations or recorded telephone conversations of playlists and expectations.</a:t>
            </a:r>
            <a:endParaRPr lang="en-US" sz="1400" dirty="0">
              <a:solidFill>
                <a:srgbClr val="0070C0"/>
              </a:solidFill>
            </a:endParaRPr>
          </a:p>
          <a:p>
            <a:pPr marL="536575" lvl="1" indent="-268288">
              <a:buFont typeface="Wingdings" panose="05000000000000000000" pitchFamily="2" charset="2"/>
              <a:buChar char="§"/>
            </a:pPr>
            <a:r>
              <a:rPr lang="en-US" sz="1400" b="1" dirty="0" smtClean="0"/>
              <a:t>Internal </a:t>
            </a:r>
            <a:r>
              <a:rPr lang="en-US" sz="1400" b="1" dirty="0"/>
              <a:t>support </a:t>
            </a:r>
            <a:r>
              <a:rPr lang="en-US" sz="1400" dirty="0"/>
              <a:t>staff/colleagues (e.g. event team responsibilities, such as setting up the venue/resources, note-taking, ensuring delegates receive the correct documentation, recording attendance, welcoming delegates, supporting delegates/guests, collecting evaluation forms) </a:t>
            </a:r>
            <a:br>
              <a:rPr lang="en-US" sz="1400" dirty="0"/>
            </a:br>
            <a:r>
              <a:rPr lang="en-US" sz="1400" dirty="0" smtClean="0">
                <a:solidFill>
                  <a:srgbClr val="0070C0"/>
                </a:solidFill>
              </a:rPr>
              <a:t>I </a:t>
            </a:r>
            <a:r>
              <a:rPr lang="en-US" sz="1400" dirty="0">
                <a:solidFill>
                  <a:srgbClr val="0070C0"/>
                </a:solidFill>
              </a:rPr>
              <a:t>would show evidence </a:t>
            </a:r>
            <a:r>
              <a:rPr lang="en-US" sz="1400" dirty="0" smtClean="0">
                <a:solidFill>
                  <a:srgbClr val="0070C0"/>
                </a:solidFill>
              </a:rPr>
              <a:t>of the rehearsal or the event, taking tickets, giving receipts for them, welcoming guests on the day.</a:t>
            </a:r>
            <a:endParaRPr lang="en-US" sz="1400" dirty="0"/>
          </a:p>
        </p:txBody>
      </p:sp>
    </p:spTree>
    <p:extLst>
      <p:ext uri="{BB962C8B-B14F-4D97-AF65-F5344CB8AC3E}">
        <p14:creationId xmlns:p14="http://schemas.microsoft.com/office/powerpoint/2010/main" val="238980519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74014</TotalTime>
  <Words>2386</Words>
  <Application>Microsoft Office PowerPoint</Application>
  <PresentationFormat>On-screen Show (4:3)</PresentationFormat>
  <Paragraphs>123</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Assignment Scenario</vt:lpstr>
      <vt:lpstr>P3.1 – Identifying Event Arrangements</vt:lpstr>
      <vt:lpstr>P3.2 – Confirming Event Arrangements</vt:lpstr>
      <vt:lpstr>P3.3 – Communicating Event Arrangements</vt:lpstr>
      <vt:lpstr>P3.4 – Communicating Event Arrangements</vt:lpstr>
      <vt:lpstr>P3.4 – Communicating Event Arrangements</vt:lpstr>
      <vt:lpstr>D1.2 – Communicating Feedback and Analysis</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2037</cp:revision>
  <cp:lastPrinted>2014-01-22T18:25:48Z</cp:lastPrinted>
  <dcterms:created xsi:type="dcterms:W3CDTF">2008-03-12T11:01:44Z</dcterms:created>
  <dcterms:modified xsi:type="dcterms:W3CDTF">2018-07-18T11:34:04Z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